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58" r:id="rId2"/>
    <p:sldId id="26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</p:sldIdLst>
  <p:sldSz cx="13208000" cy="9906000"/>
  <p:notesSz cx="6865938" cy="9998075"/>
  <p:embeddedFontLst>
    <p:embeddedFont>
      <p:font typeface="맑은 고딕" panose="020B0503020000020004" pitchFamily="50" charset="-127"/>
      <p:regular r:id="rId13"/>
      <p:bold r:id="rId14"/>
    </p:embeddedFont>
    <p:embeddedFont>
      <p:font typeface="나눔바른고딕" panose="020B0600000101010101" charset="-127"/>
      <p:regular r:id="rId15"/>
      <p:bold r:id="rId16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5740" userDrawn="1">
          <p15:clr>
            <a:srgbClr val="A4A3A4"/>
          </p15:clr>
        </p15:guide>
        <p15:guide id="4" orient="horz" pos="625" userDrawn="1">
          <p15:clr>
            <a:srgbClr val="A4A3A4"/>
          </p15:clr>
        </p15:guide>
        <p15:guide id="6" pos="7925" userDrawn="1">
          <p15:clr>
            <a:srgbClr val="A4A3A4"/>
          </p15:clr>
        </p15:guide>
        <p15:guide id="8" pos="2300" userDrawn="1">
          <p15:clr>
            <a:srgbClr val="A4A3A4"/>
          </p15:clr>
        </p15:guide>
        <p15:guide id="9" pos="4160" userDrawn="1">
          <p15:clr>
            <a:srgbClr val="A4A3A4"/>
          </p15:clr>
        </p15:guide>
        <p15:guide id="10" pos="6065" userDrawn="1">
          <p15:clr>
            <a:srgbClr val="A4A3A4"/>
          </p15:clr>
        </p15:guide>
        <p15:guide id="13" orient="horz" pos="761" userDrawn="1">
          <p15:clr>
            <a:srgbClr val="A4A3A4"/>
          </p15:clr>
        </p15:guide>
        <p15:guide id="20" orient="horz" pos="5569" userDrawn="1">
          <p15:clr>
            <a:srgbClr val="A4A3A4"/>
          </p15:clr>
        </p15:guide>
        <p15:guide id="21" pos="395" userDrawn="1">
          <p15:clr>
            <a:srgbClr val="A4A3A4"/>
          </p15:clr>
        </p15:guide>
        <p15:guide id="22" orient="horz" pos="4345" userDrawn="1">
          <p15:clr>
            <a:srgbClr val="A4A3A4"/>
          </p15:clr>
        </p15:guide>
        <p15:guide id="23" orient="horz" pos="1941" userDrawn="1">
          <p15:clr>
            <a:srgbClr val="A4A3A4"/>
          </p15:clr>
        </p15:guide>
        <p15:guide id="24" orient="horz" pos="3165" userDrawn="1">
          <p15:clr>
            <a:srgbClr val="A4A3A4"/>
          </p15:clr>
        </p15:guide>
        <p15:guide id="25" pos="577" userDrawn="1">
          <p15:clr>
            <a:srgbClr val="A4A3A4"/>
          </p15:clr>
        </p15:guide>
        <p15:guide id="26" pos="4024" userDrawn="1">
          <p15:clr>
            <a:srgbClr val="A4A3A4"/>
          </p15:clr>
        </p15:guide>
        <p15:guide id="27" pos="4659" userDrawn="1">
          <p15:clr>
            <a:srgbClr val="A4A3A4"/>
          </p15:clr>
        </p15:guide>
        <p15:guide id="28" orient="horz" pos="1669" userDrawn="1">
          <p15:clr>
            <a:srgbClr val="A4A3A4"/>
          </p15:clr>
        </p15:guide>
        <p15:guide id="29" orient="horz" pos="411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1515"/>
    <a:srgbClr val="ED1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7292A2E-F333-43FB-9621-5CBBE7FDCDCB}" styleName="밝은 스타일 2 - 강조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보통 스타일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82" autoAdjust="0"/>
    <p:restoredTop sz="96424" autoAdjust="0"/>
  </p:normalViewPr>
  <p:slideViewPr>
    <p:cSldViewPr>
      <p:cViewPr varScale="1">
        <p:scale>
          <a:sx n="81" d="100"/>
          <a:sy n="81" d="100"/>
        </p:scale>
        <p:origin x="1848" y="102"/>
      </p:cViewPr>
      <p:guideLst>
        <p:guide orient="horz" pos="5740"/>
        <p:guide orient="horz" pos="625"/>
        <p:guide pos="7925"/>
        <p:guide pos="2300"/>
        <p:guide pos="4160"/>
        <p:guide pos="6065"/>
        <p:guide orient="horz" pos="761"/>
        <p:guide orient="horz" pos="5569"/>
        <p:guide pos="395"/>
        <p:guide orient="horz" pos="4345"/>
        <p:guide orient="horz" pos="1941"/>
        <p:guide orient="horz" pos="3165"/>
        <p:guide pos="577"/>
        <p:guide pos="4024"/>
        <p:guide pos="4659"/>
        <p:guide orient="horz" pos="1669"/>
        <p:guide orient="horz" pos="4118"/>
      </p:guideLst>
    </p:cSldViewPr>
  </p:slideViewPr>
  <p:notesTextViewPr>
    <p:cViewPr>
      <p:scale>
        <a:sx n="75" d="100"/>
        <a:sy n="75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399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D6AA81-D280-4D73-A6D4-28E04E130989}" type="datetimeFigureOut">
              <a:rPr lang="ko-KR" altLang="en-US" smtClean="0"/>
              <a:t>2021-01-14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7388" y="4749800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6425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375" y="9496425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7477FB-8890-4199-9E63-21C907D2B6D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1194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 userDrawn="1"/>
        </p:nvSpPr>
        <p:spPr>
          <a:xfrm>
            <a:off x="259297" y="272480"/>
            <a:ext cx="12689410" cy="93610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80400" y="516079"/>
            <a:ext cx="2912324" cy="612512"/>
          </a:xfrm>
          <a:prstGeom prst="rect">
            <a:avLst/>
          </a:prstGeom>
        </p:spPr>
      </p:pic>
      <p:cxnSp>
        <p:nvCxnSpPr>
          <p:cNvPr id="8" name="직선 연결선 7"/>
          <p:cNvCxnSpPr/>
          <p:nvPr userDrawn="1"/>
        </p:nvCxnSpPr>
        <p:spPr>
          <a:xfrm>
            <a:off x="0" y="1312596"/>
            <a:ext cx="13208000" cy="0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289120" y="9113462"/>
            <a:ext cx="1263600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직사각형 3"/>
          <p:cNvSpPr/>
          <p:nvPr userDrawn="1"/>
        </p:nvSpPr>
        <p:spPr>
          <a:xfrm>
            <a:off x="550338" y="9165309"/>
            <a:ext cx="189346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050" b="1" i="1" dirty="0" smtClean="0">
                <a:solidFill>
                  <a:srgbClr val="002060"/>
                </a:solidFill>
                <a:latin typeface="+mn-ea"/>
                <a:ea typeface="+mn-ea"/>
              </a:rPr>
              <a:t>The Mo</a:t>
            </a:r>
            <a:r>
              <a:rPr lang="en-US" altLang="ko-KR" sz="1050" b="1" i="1" dirty="0" smtClean="0">
                <a:solidFill>
                  <a:srgbClr val="002060"/>
                </a:solidFill>
                <a:latin typeface="+mn-ea"/>
                <a:ea typeface="+mn-ea"/>
              </a:rPr>
              <a:t>s</a:t>
            </a:r>
            <a:r>
              <a:rPr lang="ko-KR" altLang="en-US" sz="1050" b="1" i="1" dirty="0" smtClean="0">
                <a:solidFill>
                  <a:srgbClr val="002060"/>
                </a:solidFill>
                <a:latin typeface="+mn-ea"/>
                <a:ea typeface="+mn-ea"/>
              </a:rPr>
              <a:t>t Trusted Company</a:t>
            </a:r>
            <a:endParaRPr lang="ko-KR" altLang="en-US" sz="1050" b="1" i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5" name="내용 개체 틀 4"/>
          <p:cNvSpPr>
            <a:spLocks noGrp="1"/>
          </p:cNvSpPr>
          <p:nvPr>
            <p:ph sz="quarter" idx="10"/>
          </p:nvPr>
        </p:nvSpPr>
        <p:spPr>
          <a:xfrm>
            <a:off x="271306" y="431248"/>
            <a:ext cx="12677402" cy="777347"/>
          </a:xfrm>
        </p:spPr>
        <p:txBody>
          <a:bodyPr>
            <a:normAutofit/>
          </a:bodyPr>
          <a:lstStyle>
            <a:lvl1pPr marL="0" indent="0">
              <a:buNone/>
              <a:defRPr sz="2100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2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843253" y="9125480"/>
            <a:ext cx="3081867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3A4E4939-5779-4D1E-891C-BF45280F82B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내용 개체 틀 6"/>
          <p:cNvSpPr>
            <a:spLocks noGrp="1"/>
          </p:cNvSpPr>
          <p:nvPr>
            <p:ph sz="quarter" idx="11"/>
          </p:nvPr>
        </p:nvSpPr>
        <p:spPr>
          <a:xfrm>
            <a:off x="550338" y="1416607"/>
            <a:ext cx="12138520" cy="75928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4939-5779-4D1E-891C-BF45280F82B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9575800" y="396710"/>
            <a:ext cx="2971800" cy="845220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60402" y="396710"/>
            <a:ext cx="8695267" cy="8452203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4939-5779-4D1E-891C-BF45280F82B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60400" y="416496"/>
            <a:ext cx="11887200" cy="576065"/>
          </a:xfrm>
        </p:spPr>
        <p:txBody>
          <a:bodyPr>
            <a:noAutofit/>
          </a:bodyPr>
          <a:lstStyle>
            <a:lvl1pPr algn="l">
              <a:defRPr sz="28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60400" y="1208770"/>
            <a:ext cx="11887200" cy="7640137"/>
          </a:xfrm>
        </p:spPr>
        <p:txBody>
          <a:bodyPr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dirty="0" smtClean="0"/>
              <a:t>&lt;#&gt;</a:t>
            </a:r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86897" y="200472"/>
            <a:ext cx="13032000" cy="9503600"/>
          </a:xfrm>
          <a:prstGeom prst="rect">
            <a:avLst/>
          </a:prstGeom>
          <a:noFill/>
          <a:ln w="177800"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cxnSp>
        <p:nvCxnSpPr>
          <p:cNvPr id="9" name="직선 연결선 8"/>
          <p:cNvCxnSpPr/>
          <p:nvPr userDrawn="1"/>
        </p:nvCxnSpPr>
        <p:spPr>
          <a:xfrm>
            <a:off x="660400" y="992554"/>
            <a:ext cx="118872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848" y="8913440"/>
            <a:ext cx="1455614" cy="6344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43341" y="2367412"/>
            <a:ext cx="11226800" cy="1967442"/>
          </a:xfrm>
        </p:spPr>
        <p:txBody>
          <a:bodyPr anchor="t"/>
          <a:lstStyle>
            <a:lvl1pPr algn="l">
              <a:defRPr sz="2999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043341" y="200479"/>
            <a:ext cx="11226800" cy="216693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58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573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431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28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14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003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2861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4939-5779-4D1E-891C-BF45280F82B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직사각형 8"/>
          <p:cNvSpPr/>
          <p:nvPr userDrawn="1"/>
        </p:nvSpPr>
        <p:spPr>
          <a:xfrm>
            <a:off x="87655" y="200479"/>
            <a:ext cx="13032000" cy="9503586"/>
          </a:xfrm>
          <a:prstGeom prst="rect">
            <a:avLst/>
          </a:prstGeom>
          <a:noFill/>
          <a:ln w="177800"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848" y="8913440"/>
            <a:ext cx="1455614" cy="6344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60402" y="2311404"/>
            <a:ext cx="5833533" cy="653750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714069" y="2311404"/>
            <a:ext cx="5833533" cy="653750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4939-5779-4D1E-891C-BF45280F82B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60405" y="2217392"/>
            <a:ext cx="5835827" cy="92410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58" indent="0">
              <a:buNone/>
              <a:defRPr sz="1500" b="1"/>
            </a:lvl2pPr>
            <a:lvl3pPr marL="685715" indent="0">
              <a:buNone/>
              <a:defRPr sz="1350" b="1"/>
            </a:lvl3pPr>
            <a:lvl4pPr marL="1028573" indent="0">
              <a:buNone/>
              <a:defRPr sz="1200" b="1"/>
            </a:lvl4pPr>
            <a:lvl5pPr marL="1371431" indent="0">
              <a:buNone/>
              <a:defRPr sz="1200" b="1"/>
            </a:lvl5pPr>
            <a:lvl6pPr marL="1714288" indent="0">
              <a:buNone/>
              <a:defRPr sz="1200" b="1"/>
            </a:lvl6pPr>
            <a:lvl7pPr marL="2057146" indent="0">
              <a:buNone/>
              <a:defRPr sz="1200" b="1"/>
            </a:lvl7pPr>
            <a:lvl8pPr marL="2400003" indent="0">
              <a:buNone/>
              <a:defRPr sz="1200" b="1"/>
            </a:lvl8pPr>
            <a:lvl9pPr marL="2742861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60405" y="3141486"/>
            <a:ext cx="5835827" cy="570741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709490" y="2217392"/>
            <a:ext cx="5838119" cy="92410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58" indent="0">
              <a:buNone/>
              <a:defRPr sz="1500" b="1"/>
            </a:lvl2pPr>
            <a:lvl3pPr marL="685715" indent="0">
              <a:buNone/>
              <a:defRPr sz="1350" b="1"/>
            </a:lvl3pPr>
            <a:lvl4pPr marL="1028573" indent="0">
              <a:buNone/>
              <a:defRPr sz="1200" b="1"/>
            </a:lvl4pPr>
            <a:lvl5pPr marL="1371431" indent="0">
              <a:buNone/>
              <a:defRPr sz="1200" b="1"/>
            </a:lvl5pPr>
            <a:lvl6pPr marL="1714288" indent="0">
              <a:buNone/>
              <a:defRPr sz="1200" b="1"/>
            </a:lvl6pPr>
            <a:lvl7pPr marL="2057146" indent="0">
              <a:buNone/>
              <a:defRPr sz="1200" b="1"/>
            </a:lvl7pPr>
            <a:lvl8pPr marL="2400003" indent="0">
              <a:buNone/>
              <a:defRPr sz="1200" b="1"/>
            </a:lvl8pPr>
            <a:lvl9pPr marL="2742861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709490" y="3141486"/>
            <a:ext cx="5838119" cy="570741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4939-5779-4D1E-891C-BF45280F82B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4939-5779-4D1E-891C-BF45280F82B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4939-5779-4D1E-891C-BF45280F82B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60405" y="394412"/>
            <a:ext cx="4345341" cy="1678517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63967" y="394416"/>
            <a:ext cx="7383640" cy="845449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60405" y="2072926"/>
            <a:ext cx="4345341" cy="6775980"/>
          </a:xfrm>
        </p:spPr>
        <p:txBody>
          <a:bodyPr/>
          <a:lstStyle>
            <a:lvl1pPr marL="0" indent="0">
              <a:buNone/>
              <a:defRPr sz="1050"/>
            </a:lvl1pPr>
            <a:lvl2pPr marL="342858" indent="0">
              <a:buNone/>
              <a:defRPr sz="900"/>
            </a:lvl2pPr>
            <a:lvl3pPr marL="685715" indent="0">
              <a:buNone/>
              <a:defRPr sz="750"/>
            </a:lvl3pPr>
            <a:lvl4pPr marL="1028573" indent="0">
              <a:buNone/>
              <a:defRPr sz="675"/>
            </a:lvl4pPr>
            <a:lvl5pPr marL="1371431" indent="0">
              <a:buNone/>
              <a:defRPr sz="675"/>
            </a:lvl5pPr>
            <a:lvl6pPr marL="1714288" indent="0">
              <a:buNone/>
              <a:defRPr sz="675"/>
            </a:lvl6pPr>
            <a:lvl7pPr marL="2057146" indent="0">
              <a:buNone/>
              <a:defRPr sz="675"/>
            </a:lvl7pPr>
            <a:lvl8pPr marL="2400003" indent="0">
              <a:buNone/>
              <a:defRPr sz="675"/>
            </a:lvl8pPr>
            <a:lvl9pPr marL="2742861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4939-5779-4D1E-891C-BF45280F82B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88862" y="6934200"/>
            <a:ext cx="7924800" cy="818622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588862" y="885119"/>
            <a:ext cx="7924800" cy="5943600"/>
          </a:xfrm>
        </p:spPr>
        <p:txBody>
          <a:bodyPr/>
          <a:lstStyle>
            <a:lvl1pPr marL="0" indent="0">
              <a:buNone/>
              <a:defRPr sz="2400"/>
            </a:lvl1pPr>
            <a:lvl2pPr marL="342858" indent="0">
              <a:buNone/>
              <a:defRPr sz="2100"/>
            </a:lvl2pPr>
            <a:lvl3pPr marL="685715" indent="0">
              <a:buNone/>
              <a:defRPr sz="1800"/>
            </a:lvl3pPr>
            <a:lvl4pPr marL="1028573" indent="0">
              <a:buNone/>
              <a:defRPr sz="1500"/>
            </a:lvl4pPr>
            <a:lvl5pPr marL="1371431" indent="0">
              <a:buNone/>
              <a:defRPr sz="1500"/>
            </a:lvl5pPr>
            <a:lvl6pPr marL="1714288" indent="0">
              <a:buNone/>
              <a:defRPr sz="1500"/>
            </a:lvl6pPr>
            <a:lvl7pPr marL="2057146" indent="0">
              <a:buNone/>
              <a:defRPr sz="1500"/>
            </a:lvl7pPr>
            <a:lvl8pPr marL="2400003" indent="0">
              <a:buNone/>
              <a:defRPr sz="1500"/>
            </a:lvl8pPr>
            <a:lvl9pPr marL="2742861" indent="0">
              <a:buNone/>
              <a:defRPr sz="15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588862" y="7752822"/>
            <a:ext cx="7924800" cy="1162578"/>
          </a:xfrm>
        </p:spPr>
        <p:txBody>
          <a:bodyPr/>
          <a:lstStyle>
            <a:lvl1pPr marL="0" indent="0">
              <a:buNone/>
              <a:defRPr sz="1050"/>
            </a:lvl1pPr>
            <a:lvl2pPr marL="342858" indent="0">
              <a:buNone/>
              <a:defRPr sz="900"/>
            </a:lvl2pPr>
            <a:lvl3pPr marL="685715" indent="0">
              <a:buNone/>
              <a:defRPr sz="750"/>
            </a:lvl3pPr>
            <a:lvl4pPr marL="1028573" indent="0">
              <a:buNone/>
              <a:defRPr sz="675"/>
            </a:lvl4pPr>
            <a:lvl5pPr marL="1371431" indent="0">
              <a:buNone/>
              <a:defRPr sz="675"/>
            </a:lvl5pPr>
            <a:lvl6pPr marL="1714288" indent="0">
              <a:buNone/>
              <a:defRPr sz="675"/>
            </a:lvl6pPr>
            <a:lvl7pPr marL="2057146" indent="0">
              <a:buNone/>
              <a:defRPr sz="675"/>
            </a:lvl7pPr>
            <a:lvl8pPr marL="2400003" indent="0">
              <a:buNone/>
              <a:defRPr sz="675"/>
            </a:lvl8pPr>
            <a:lvl9pPr marL="2742861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4939-5779-4D1E-891C-BF45280F82B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60400" y="396699"/>
            <a:ext cx="11887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60400" y="2311404"/>
            <a:ext cx="11887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60400" y="9181405"/>
            <a:ext cx="3081867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512736" y="9181405"/>
            <a:ext cx="418253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465733" y="9181405"/>
            <a:ext cx="3081867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4E4939-5779-4D1E-891C-BF45280F82B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685715" rtl="0" eaLnBrk="1" latinLnBrk="1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43" indent="-257143" algn="l" defTabSz="685715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44" indent="-214287" algn="l" defTabSz="685715" rtl="0" eaLnBrk="1" latinLnBrk="1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144" indent="-171429" algn="l" defTabSz="6857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02" indent="-171429" algn="l" defTabSz="685715" rtl="0" eaLnBrk="1" latinLnBrk="1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859" indent="-171429" algn="l" defTabSz="685715" rtl="0" eaLnBrk="1" latinLnBrk="1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717" indent="-171429" algn="l" defTabSz="685715" rtl="0" eaLnBrk="1" latinLnBrk="1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574" indent="-171429" algn="l" defTabSz="685715" rtl="0" eaLnBrk="1" latinLnBrk="1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432" indent="-171429" algn="l" defTabSz="685715" rtl="0" eaLnBrk="1" latinLnBrk="1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290" indent="-171429" algn="l" defTabSz="685715" rtl="0" eaLnBrk="1" latinLnBrk="1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715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58" algn="l" defTabSz="685715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15" algn="l" defTabSz="685715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73" algn="l" defTabSz="685715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31" algn="l" defTabSz="685715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288" algn="l" defTabSz="685715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146" algn="l" defTabSz="685715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003" algn="l" defTabSz="685715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861" algn="l" defTabSz="685715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/>
        </p:nvCxnSpPr>
        <p:spPr>
          <a:xfrm>
            <a:off x="779463" y="3800872"/>
            <a:ext cx="11649075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803460" y="2193475"/>
            <a:ext cx="5829300" cy="1967442"/>
          </a:xfrm>
        </p:spPr>
        <p:txBody>
          <a:bodyPr>
            <a:normAutofit/>
          </a:bodyPr>
          <a:lstStyle/>
          <a:p>
            <a:r>
              <a:rPr lang="ko-KR" altLang="en-US" sz="3999" dirty="0" err="1" smtClean="0"/>
              <a:t>한국이러닝교육원</a:t>
            </a:r>
            <a:r>
              <a:rPr lang="en-US" altLang="ko-KR" sz="3999" dirty="0"/>
              <a:t/>
            </a:r>
            <a:br>
              <a:rPr lang="en-US" altLang="ko-KR" sz="3999" dirty="0"/>
            </a:br>
            <a:r>
              <a:rPr lang="ko-KR" altLang="en-US" sz="3999" dirty="0" err="1"/>
              <a:t>수강안내문</a:t>
            </a:r>
            <a:endParaRPr lang="ko-KR" altLang="en-US" sz="3999" dirty="0"/>
          </a:p>
        </p:txBody>
      </p:sp>
      <p:sp>
        <p:nvSpPr>
          <p:cNvPr id="9" name="텍스트 개체 틀 8"/>
          <p:cNvSpPr>
            <a:spLocks noGrp="1"/>
          </p:cNvSpPr>
          <p:nvPr>
            <p:ph type="body" idx="1"/>
          </p:nvPr>
        </p:nvSpPr>
        <p:spPr>
          <a:xfrm>
            <a:off x="7275953" y="164376"/>
            <a:ext cx="5304986" cy="648072"/>
          </a:xfrm>
        </p:spPr>
        <p:txBody>
          <a:bodyPr>
            <a:normAutofit/>
          </a:bodyPr>
          <a:lstStyle/>
          <a:p>
            <a:pPr algn="r"/>
            <a:r>
              <a:rPr lang="ko-KR" altLang="en-US" sz="2400" dirty="0" smtClean="0">
                <a:solidFill>
                  <a:schemeClr val="tx2"/>
                </a:solidFill>
              </a:rPr>
              <a:t>학습자 배포용</a:t>
            </a:r>
            <a:endParaRPr lang="ko-KR" altLang="en-US" sz="2400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5416" y="4160917"/>
            <a:ext cx="3873946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/>
              <a:t>Ⅰ. </a:t>
            </a:r>
            <a:r>
              <a:rPr lang="ko-KR" altLang="en-US" sz="2800" b="1" dirty="0" smtClean="0"/>
              <a:t>모바일 수강 안내</a:t>
            </a:r>
            <a:endParaRPr lang="en-US" altLang="ko-KR" sz="2800" b="1" dirty="0" smtClean="0"/>
          </a:p>
          <a:p>
            <a:endParaRPr lang="en-US" altLang="ko-KR" sz="2800" b="1" dirty="0"/>
          </a:p>
          <a:p>
            <a:r>
              <a:rPr lang="en-US" altLang="ko-KR" sz="2800" b="1" dirty="0" smtClean="0"/>
              <a:t>Ⅱ. PC </a:t>
            </a:r>
            <a:r>
              <a:rPr lang="ko-KR" altLang="en-US" sz="2800" b="1" dirty="0" smtClean="0"/>
              <a:t>수강 안내</a:t>
            </a:r>
            <a:endParaRPr lang="en-US" altLang="ko-KR" sz="2800" b="1" dirty="0" smtClean="0"/>
          </a:p>
          <a:p>
            <a:endParaRPr lang="en-US" altLang="ko-KR" sz="2800" b="1" dirty="0" smtClean="0"/>
          </a:p>
          <a:p>
            <a:endParaRPr lang="en-US" altLang="ko-KR" sz="2800" b="1" dirty="0"/>
          </a:p>
          <a:p>
            <a:endParaRPr lang="en-US" altLang="ko-KR" sz="2800" b="1" dirty="0"/>
          </a:p>
          <a:p>
            <a:endParaRPr lang="en-US" altLang="ko-KR" sz="2800" b="1" dirty="0" smtClean="0"/>
          </a:p>
          <a:p>
            <a:endParaRPr lang="en-US" altLang="ko-KR" sz="2800" b="1" dirty="0" smtClean="0"/>
          </a:p>
          <a:p>
            <a:endParaRPr lang="en-US" altLang="ko-KR" sz="2800" b="1" dirty="0"/>
          </a:p>
          <a:p>
            <a:r>
              <a:rPr lang="ko-KR" altLang="en-US" sz="2400" b="1" dirty="0" smtClean="0">
                <a:solidFill>
                  <a:schemeClr val="bg1">
                    <a:lumMod val="50000"/>
                  </a:schemeClr>
                </a:solidFill>
              </a:rPr>
              <a:t>고객센터 </a:t>
            </a:r>
            <a:r>
              <a:rPr lang="en-US" altLang="ko-KR" sz="2400" b="1" dirty="0" smtClean="0">
                <a:solidFill>
                  <a:schemeClr val="bg1">
                    <a:lumMod val="50000"/>
                  </a:schemeClr>
                </a:solidFill>
              </a:rPr>
              <a:t>1544-4776</a:t>
            </a:r>
          </a:p>
          <a:p>
            <a:r>
              <a:rPr lang="ko-KR" altLang="en-US" sz="2400" b="1" dirty="0" smtClean="0">
                <a:solidFill>
                  <a:schemeClr val="bg1">
                    <a:lumMod val="50000"/>
                  </a:schemeClr>
                </a:solidFill>
              </a:rPr>
              <a:t>홈페이지 </a:t>
            </a:r>
            <a:r>
              <a:rPr lang="en-US" altLang="ko-KR" sz="2400" b="1" dirty="0" smtClean="0">
                <a:solidFill>
                  <a:schemeClr val="bg1">
                    <a:lumMod val="50000"/>
                  </a:schemeClr>
                </a:solidFill>
              </a:rPr>
              <a:t>www.keedu.co.kr</a:t>
            </a:r>
          </a:p>
          <a:p>
            <a:endParaRPr lang="en-US" altLang="ko-KR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2302" y="6045366"/>
            <a:ext cx="3567010" cy="279542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1725" y="5408270"/>
            <a:ext cx="2783393" cy="3937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74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60" y="4601339"/>
            <a:ext cx="5652623" cy="4563669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417" y="5241032"/>
            <a:ext cx="4596480" cy="2721992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5451871" y="7617966"/>
            <a:ext cx="510447" cy="33839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7541" y="1424608"/>
            <a:ext cx="4606355" cy="2701572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38" y="776536"/>
            <a:ext cx="5652623" cy="4563669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b="1" dirty="0" smtClean="0"/>
              <a:t>Ⅱ. PC</a:t>
            </a:r>
            <a:r>
              <a:rPr lang="ko-KR" altLang="en-US" b="1" dirty="0" smtClean="0"/>
              <a:t> </a:t>
            </a:r>
            <a:r>
              <a:rPr lang="ko-KR" altLang="en-US" b="1" dirty="0"/>
              <a:t>수강 안내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4939-5779-4D1E-891C-BF45280F82B0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7415660" y="1392664"/>
            <a:ext cx="51652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smtClean="0"/>
              <a:t>시험은 전체 </a:t>
            </a:r>
            <a:r>
              <a:rPr lang="ko-KR" altLang="en-US" dirty="0" err="1" smtClean="0"/>
              <a:t>진도율</a:t>
            </a:r>
            <a:r>
              <a:rPr lang="ko-KR" altLang="en-US" dirty="0" smtClean="0"/>
              <a:t> </a:t>
            </a:r>
            <a:r>
              <a:rPr lang="en-US" altLang="ko-KR" dirty="0" smtClean="0"/>
              <a:t>80%</a:t>
            </a:r>
            <a:r>
              <a:rPr lang="ko-KR" altLang="en-US" dirty="0" smtClean="0"/>
              <a:t>가 되면 응시가 가능합니다</a:t>
            </a:r>
            <a:r>
              <a:rPr lang="en-US" altLang="ko-KR" dirty="0" smtClean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endParaRPr lang="en-US" altLang="ko-KR" dirty="0"/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smtClean="0"/>
              <a:t>수강 중인 과목의 상단에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시험</a:t>
            </a:r>
            <a:r>
              <a:rPr lang="en-US" altLang="ko-KR" dirty="0" smtClean="0"/>
              <a:t>‘ </a:t>
            </a:r>
            <a:r>
              <a:rPr lang="ko-KR" altLang="en-US" dirty="0" smtClean="0"/>
              <a:t>버튼을 클릭하세요</a:t>
            </a:r>
            <a:r>
              <a:rPr lang="en-US" altLang="ko-KR" dirty="0" smtClean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endParaRPr lang="en-US" altLang="ko-KR" dirty="0"/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smtClean="0"/>
              <a:t>제한 시간은 </a:t>
            </a:r>
            <a:r>
              <a:rPr lang="en-US" altLang="ko-KR" dirty="0" smtClean="0"/>
              <a:t>60</a:t>
            </a:r>
            <a:r>
              <a:rPr lang="ko-KR" altLang="en-US" dirty="0" smtClean="0"/>
              <a:t>분이며 시간이 경과하면 </a:t>
            </a:r>
            <a:r>
              <a:rPr lang="ko-KR" altLang="en-US" dirty="0" err="1" smtClean="0"/>
              <a:t>자동제출</a:t>
            </a:r>
            <a:r>
              <a:rPr lang="ko-KR" altLang="en-US" dirty="0" smtClean="0"/>
              <a:t> 됩니다</a:t>
            </a:r>
            <a:r>
              <a:rPr lang="en-US" altLang="ko-KR" dirty="0" smtClean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endParaRPr lang="en-US" altLang="ko-KR" dirty="0"/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smtClean="0"/>
              <a:t>시험은 한 번만 응시가 가능하며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재응시나</a:t>
            </a:r>
            <a:r>
              <a:rPr lang="ko-KR" altLang="en-US" dirty="0" smtClean="0"/>
              <a:t> 일시정지는 불가능합니다</a:t>
            </a:r>
            <a:r>
              <a:rPr lang="en-US" altLang="ko-KR" dirty="0" smtClean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endParaRPr lang="en-US" altLang="ko-KR" dirty="0"/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smtClean="0"/>
              <a:t>네트워크 문제나 컴퓨터 문제</a:t>
            </a:r>
            <a:r>
              <a:rPr lang="en-US" altLang="ko-KR" dirty="0" smtClean="0"/>
              <a:t>, </a:t>
            </a:r>
            <a:r>
              <a:rPr lang="ko-KR" altLang="en-US" dirty="0" smtClean="0"/>
              <a:t>또는 천재지변의 경우는 해당 사항을 교육 담당자에게 전달해주세요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  <p:sp>
        <p:nvSpPr>
          <p:cNvPr id="15" name="직사각형 14"/>
          <p:cNvSpPr/>
          <p:nvPr/>
        </p:nvSpPr>
        <p:spPr>
          <a:xfrm>
            <a:off x="7408516" y="5805064"/>
            <a:ext cx="516039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smtClean="0"/>
              <a:t>수료증 출력 방법은 </a:t>
            </a:r>
            <a:r>
              <a:rPr lang="ko-KR" altLang="en-US" dirty="0" err="1" smtClean="0"/>
              <a:t>내강의실</a:t>
            </a:r>
            <a:r>
              <a:rPr lang="ko-KR" altLang="en-US" dirty="0" smtClean="0"/>
              <a:t> </a:t>
            </a:r>
            <a:r>
              <a:rPr lang="en-US" altLang="ko-KR" dirty="0" smtClean="0"/>
              <a:t>&gt; </a:t>
            </a:r>
            <a:r>
              <a:rPr lang="ko-KR" altLang="en-US" dirty="0" err="1" smtClean="0"/>
              <a:t>학습종료된수업</a:t>
            </a:r>
            <a:r>
              <a:rPr lang="en-US" altLang="ko-KR" dirty="0" smtClean="0"/>
              <a:t> </a:t>
            </a:r>
            <a:r>
              <a:rPr lang="ko-KR" altLang="en-US" dirty="0" smtClean="0"/>
              <a:t>에서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수료증 발급</a:t>
            </a:r>
            <a:r>
              <a:rPr lang="en-US" altLang="ko-KR" dirty="0" smtClean="0"/>
              <a:t>‘ </a:t>
            </a:r>
            <a:r>
              <a:rPr lang="ko-KR" altLang="en-US" dirty="0" smtClean="0"/>
              <a:t>버튼을 클릭하세요</a:t>
            </a:r>
            <a:r>
              <a:rPr lang="en-US" altLang="ko-KR" dirty="0" smtClean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endParaRPr lang="en-US" altLang="ko-KR" dirty="0"/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smtClean="0"/>
              <a:t>수료증 출력은 시험을 제출하신 후 최대 </a:t>
            </a:r>
            <a:r>
              <a:rPr lang="en-US" altLang="ko-KR" dirty="0" smtClean="0"/>
              <a:t>2</a:t>
            </a:r>
            <a:r>
              <a:rPr lang="ko-KR" altLang="en-US" dirty="0" smtClean="0"/>
              <a:t>주까지의 </a:t>
            </a:r>
            <a:r>
              <a:rPr lang="ko-KR" altLang="en-US" dirty="0" err="1" smtClean="0"/>
              <a:t>채점기간이</a:t>
            </a:r>
            <a:r>
              <a:rPr lang="ko-KR" altLang="en-US" dirty="0" smtClean="0"/>
              <a:t> 소요됩니다</a:t>
            </a:r>
            <a:r>
              <a:rPr lang="en-US" altLang="ko-KR" dirty="0" smtClean="0"/>
              <a:t>.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3111250" y="3685408"/>
            <a:ext cx="1080000" cy="3960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889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222222"/>
              </a:clrFrom>
              <a:clrTo>
                <a:srgbClr val="22222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8" r="28950" b="3821"/>
          <a:stretch/>
        </p:blipFill>
        <p:spPr>
          <a:xfrm>
            <a:off x="1122058" y="1227736"/>
            <a:ext cx="3165654" cy="604996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3"/>
          <a:srcRect t="4262" b="5680"/>
          <a:stretch/>
        </p:blipFill>
        <p:spPr>
          <a:xfrm>
            <a:off x="1436033" y="1741447"/>
            <a:ext cx="2468885" cy="4940966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222222"/>
              </a:clrFrom>
              <a:clrTo>
                <a:srgbClr val="22222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8" r="28950" b="3821"/>
          <a:stretch/>
        </p:blipFill>
        <p:spPr>
          <a:xfrm>
            <a:off x="8982962" y="1208088"/>
            <a:ext cx="3165654" cy="6049962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222222"/>
              </a:clrFrom>
              <a:clrTo>
                <a:srgbClr val="22222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8" r="28950" b="3821"/>
          <a:stretch/>
        </p:blipFill>
        <p:spPr>
          <a:xfrm>
            <a:off x="5022522" y="1227736"/>
            <a:ext cx="3165654" cy="6049962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/>
          <a:srcRect b="33596"/>
          <a:stretch/>
        </p:blipFill>
        <p:spPr>
          <a:xfrm>
            <a:off x="5256198" y="1736533"/>
            <a:ext cx="2643946" cy="494466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b="1" dirty="0" smtClean="0"/>
              <a:t>Ⅰ. </a:t>
            </a:r>
            <a:r>
              <a:rPr lang="ko-KR" altLang="en-US" b="1" dirty="0" smtClean="0"/>
              <a:t>모바일 수강 안내</a:t>
            </a:r>
            <a:endParaRPr lang="ko-KR" altLang="en-US" b="1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4939-5779-4D1E-891C-BF45280F82B0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38" name="직사각형 37"/>
          <p:cNvSpPr/>
          <p:nvPr/>
        </p:nvSpPr>
        <p:spPr>
          <a:xfrm>
            <a:off x="976890" y="7517993"/>
            <a:ext cx="36108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sz="1600" dirty="0" smtClean="0"/>
              <a:t>인터넷 </a:t>
            </a:r>
            <a:r>
              <a:rPr lang="ko-KR" altLang="en-US" sz="1600" dirty="0" err="1" smtClean="0"/>
              <a:t>주소창에</a:t>
            </a:r>
            <a:r>
              <a:rPr lang="ko-KR" altLang="en-US" sz="1600" dirty="0" smtClean="0"/>
              <a:t> </a:t>
            </a:r>
            <a:r>
              <a:rPr lang="en-US" altLang="ko-KR" sz="1600" dirty="0" smtClean="0"/>
              <a:t>www.keedu.co.kr </a:t>
            </a:r>
            <a:r>
              <a:rPr lang="ko-KR" altLang="en-US" sz="1600" dirty="0" smtClean="0"/>
              <a:t>을 입력하시거나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포털 사이트에 </a:t>
            </a:r>
            <a:r>
              <a:rPr lang="en-US" altLang="ko-KR" sz="1600" dirty="0" smtClean="0"/>
              <a:t>“</a:t>
            </a:r>
            <a:r>
              <a:rPr lang="ko-KR" altLang="en-US" sz="1600" dirty="0" err="1" smtClean="0"/>
              <a:t>한국이러닝교육원</a:t>
            </a:r>
            <a:r>
              <a:rPr lang="en-US" altLang="ko-KR" sz="1600" dirty="0" smtClean="0"/>
              <a:t>“</a:t>
            </a:r>
            <a:r>
              <a:rPr lang="ko-KR" altLang="en-US" sz="1600" dirty="0" smtClean="0"/>
              <a:t>을 검색해주세요</a:t>
            </a:r>
            <a:endParaRPr lang="en-US" altLang="ko-KR" sz="1600" dirty="0"/>
          </a:p>
        </p:txBody>
      </p:sp>
      <p:sp>
        <p:nvSpPr>
          <p:cNvPr id="39" name="직사각형 38"/>
          <p:cNvSpPr/>
          <p:nvPr/>
        </p:nvSpPr>
        <p:spPr>
          <a:xfrm>
            <a:off x="4888052" y="7526704"/>
            <a:ext cx="34559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sz="1600" dirty="0"/>
              <a:t>메인 화면에서 </a:t>
            </a:r>
            <a:r>
              <a:rPr lang="en-US" altLang="ko-KR" sz="1600" dirty="0"/>
              <a:t>‘</a:t>
            </a:r>
            <a:r>
              <a:rPr lang="ko-KR" altLang="en-US" sz="1600" dirty="0"/>
              <a:t>로그인</a:t>
            </a:r>
            <a:r>
              <a:rPr lang="en-US" altLang="ko-KR" sz="1600" dirty="0"/>
              <a:t>’</a:t>
            </a:r>
            <a:r>
              <a:rPr lang="ko-KR" altLang="en-US" sz="1600" dirty="0"/>
              <a:t>을 터치합니다</a:t>
            </a:r>
            <a:r>
              <a:rPr lang="en-US" altLang="ko-KR" sz="1600" dirty="0"/>
              <a:t>.</a:t>
            </a:r>
          </a:p>
        </p:txBody>
      </p:sp>
      <p:sp>
        <p:nvSpPr>
          <p:cNvPr id="40" name="직사각형 39"/>
          <p:cNvSpPr/>
          <p:nvPr/>
        </p:nvSpPr>
        <p:spPr>
          <a:xfrm>
            <a:off x="8836248" y="7545288"/>
            <a:ext cx="34559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en-US" altLang="ko-KR" sz="1600" dirty="0"/>
              <a:t>ID</a:t>
            </a:r>
            <a:r>
              <a:rPr lang="ko-KR" altLang="en-US" sz="1600" dirty="0"/>
              <a:t>와 </a:t>
            </a:r>
            <a:r>
              <a:rPr lang="en-US" altLang="ko-KR" sz="1600" dirty="0"/>
              <a:t>PW</a:t>
            </a:r>
            <a:r>
              <a:rPr lang="ko-KR" altLang="en-US" sz="1600" dirty="0"/>
              <a:t>는 개강 하루 전날 </a:t>
            </a:r>
            <a:r>
              <a:rPr lang="ko-KR" altLang="en-US" sz="1600" dirty="0" err="1"/>
              <a:t>알림톡으로</a:t>
            </a:r>
            <a:r>
              <a:rPr lang="ko-KR" altLang="en-US" sz="1600" dirty="0"/>
              <a:t> 공유됩니다</a:t>
            </a:r>
            <a:r>
              <a:rPr lang="en-US" altLang="ko-KR" sz="1600" dirty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sz="1600" dirty="0" err="1"/>
              <a:t>알림톡이</a:t>
            </a:r>
            <a:r>
              <a:rPr lang="ko-KR" altLang="en-US" sz="1600" dirty="0"/>
              <a:t> 오지 않을 경우 </a:t>
            </a:r>
            <a:endParaRPr lang="en-US" altLang="ko-KR" sz="1600" dirty="0"/>
          </a:p>
          <a:p>
            <a:pPr latinLnBrk="0"/>
            <a:r>
              <a:rPr lang="en-US" altLang="ko-KR" sz="1600" dirty="0"/>
              <a:t>  </a:t>
            </a:r>
            <a:r>
              <a:rPr lang="en-US" altLang="ko-KR" sz="1600" dirty="0" smtClean="0"/>
              <a:t>1544-4776</a:t>
            </a:r>
            <a:r>
              <a:rPr lang="ko-KR" altLang="en-US" sz="1600" dirty="0" smtClean="0"/>
              <a:t>으로 </a:t>
            </a:r>
            <a:r>
              <a:rPr lang="ko-KR" altLang="en-US" sz="1600" dirty="0"/>
              <a:t>문의하세요</a:t>
            </a:r>
            <a:r>
              <a:rPr lang="en-US" altLang="ko-KR" sz="1600" dirty="0"/>
              <a:t>.</a:t>
            </a:r>
            <a:endParaRPr lang="ko-KR" altLang="en-US" sz="1600" dirty="0"/>
          </a:p>
        </p:txBody>
      </p:sp>
      <p:sp>
        <p:nvSpPr>
          <p:cNvPr id="41" name="직사각형 40"/>
          <p:cNvSpPr/>
          <p:nvPr/>
        </p:nvSpPr>
        <p:spPr>
          <a:xfrm>
            <a:off x="1380213" y="1736533"/>
            <a:ext cx="2589368" cy="30737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직사각형 42"/>
          <p:cNvSpPr/>
          <p:nvPr/>
        </p:nvSpPr>
        <p:spPr>
          <a:xfrm>
            <a:off x="6105564" y="1689059"/>
            <a:ext cx="504056" cy="35484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" name="그룹 9"/>
          <p:cNvGrpSpPr/>
          <p:nvPr/>
        </p:nvGrpSpPr>
        <p:grpSpPr>
          <a:xfrm>
            <a:off x="9196288" y="1712640"/>
            <a:ext cx="2664296" cy="5083810"/>
            <a:chOff x="9196288" y="1712640"/>
            <a:chExt cx="2664296" cy="5083810"/>
          </a:xfrm>
        </p:grpSpPr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6288" y="1712640"/>
              <a:ext cx="2664296" cy="5083810"/>
            </a:xfrm>
            <a:prstGeom prst="rect">
              <a:avLst/>
            </a:prstGeom>
          </p:spPr>
        </p:pic>
        <p:grpSp>
          <p:nvGrpSpPr>
            <p:cNvPr id="8" name="그룹 7"/>
            <p:cNvGrpSpPr/>
            <p:nvPr/>
          </p:nvGrpSpPr>
          <p:grpSpPr>
            <a:xfrm>
              <a:off x="9556528" y="3908944"/>
              <a:ext cx="1872008" cy="540000"/>
              <a:chOff x="9643025" y="3963069"/>
              <a:chExt cx="1872008" cy="540000"/>
            </a:xfrm>
          </p:grpSpPr>
          <p:sp>
            <p:nvSpPr>
              <p:cNvPr id="19" name="직사각형 18"/>
              <p:cNvSpPr/>
              <p:nvPr/>
            </p:nvSpPr>
            <p:spPr>
              <a:xfrm>
                <a:off x="9643025" y="3963069"/>
                <a:ext cx="1872008" cy="540000"/>
              </a:xfrm>
              <a:prstGeom prst="rect">
                <a:avLst/>
              </a:prstGeom>
              <a:noFill/>
              <a:ln w="762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" name="직사각형 6"/>
              <p:cNvSpPr/>
              <p:nvPr/>
            </p:nvSpPr>
            <p:spPr>
              <a:xfrm>
                <a:off x="10218889" y="3999013"/>
                <a:ext cx="504056" cy="2160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15" name="그룹 14"/>
          <p:cNvGrpSpPr/>
          <p:nvPr/>
        </p:nvGrpSpPr>
        <p:grpSpPr>
          <a:xfrm>
            <a:off x="5354844" y="2064097"/>
            <a:ext cx="1033256" cy="512640"/>
            <a:chOff x="5354844" y="2064097"/>
            <a:chExt cx="1033256" cy="512640"/>
          </a:xfrm>
        </p:grpSpPr>
        <p:sp>
          <p:nvSpPr>
            <p:cNvPr id="14" name="직사각형 13"/>
            <p:cNvSpPr/>
            <p:nvPr/>
          </p:nvSpPr>
          <p:spPr>
            <a:xfrm>
              <a:off x="5379864" y="2087103"/>
              <a:ext cx="1008236" cy="4896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" name="그림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4844" y="2064097"/>
              <a:ext cx="1010859" cy="4406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92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6288" y="1683700"/>
            <a:ext cx="2674903" cy="5263225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222222"/>
              </a:clrFrom>
              <a:clrTo>
                <a:srgbClr val="22222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8" r="28950" b="3821"/>
          <a:stretch/>
        </p:blipFill>
        <p:spPr>
          <a:xfrm>
            <a:off x="8982962" y="1208088"/>
            <a:ext cx="3165654" cy="6049962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/>
          <a:srcRect b="18569"/>
          <a:stretch/>
        </p:blipFill>
        <p:spPr>
          <a:xfrm>
            <a:off x="5227666" y="1716160"/>
            <a:ext cx="2671800" cy="503704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rcRect b="29168"/>
          <a:stretch/>
        </p:blipFill>
        <p:spPr>
          <a:xfrm>
            <a:off x="1288927" y="1759748"/>
            <a:ext cx="2663835" cy="4993452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222222"/>
              </a:clrFrom>
              <a:clrTo>
                <a:srgbClr val="22222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8" r="28950" b="3821"/>
          <a:stretch/>
        </p:blipFill>
        <p:spPr>
          <a:xfrm>
            <a:off x="5022522" y="1227736"/>
            <a:ext cx="3165654" cy="6049962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222222"/>
              </a:clrFrom>
              <a:clrTo>
                <a:srgbClr val="22222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8" r="28950" b="3821"/>
          <a:stretch/>
        </p:blipFill>
        <p:spPr>
          <a:xfrm>
            <a:off x="1122058" y="1227736"/>
            <a:ext cx="3165654" cy="604996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b="1" dirty="0"/>
              <a:t>Ⅰ. </a:t>
            </a:r>
            <a:r>
              <a:rPr lang="ko-KR" altLang="en-US" b="1" dirty="0"/>
              <a:t>모바일 수강 안내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4939-5779-4D1E-891C-BF45280F82B0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976891" y="7517993"/>
            <a:ext cx="34559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sz="1600" dirty="0"/>
              <a:t>아이디와 비밀번호를 입력한 후 </a:t>
            </a:r>
            <a:r>
              <a:rPr lang="ko-KR" altLang="en-US" sz="1600" dirty="0" err="1"/>
              <a:t>로그인을</a:t>
            </a:r>
            <a:r>
              <a:rPr lang="ko-KR" altLang="en-US" sz="1600" dirty="0"/>
              <a:t> </a:t>
            </a:r>
            <a:r>
              <a:rPr lang="ko-KR" altLang="en-US" sz="1600" dirty="0" smtClean="0"/>
              <a:t>터치합니다</a:t>
            </a:r>
            <a:r>
              <a:rPr lang="en-US" altLang="ko-KR" sz="1600" dirty="0" smtClean="0"/>
              <a:t>.</a:t>
            </a:r>
            <a:endParaRPr lang="ko-KR" altLang="en-US" sz="1600" dirty="0"/>
          </a:p>
        </p:txBody>
      </p:sp>
      <p:sp>
        <p:nvSpPr>
          <p:cNvPr id="14" name="직사각형 13"/>
          <p:cNvSpPr/>
          <p:nvPr/>
        </p:nvSpPr>
        <p:spPr>
          <a:xfrm>
            <a:off x="4888052" y="7526704"/>
            <a:ext cx="34559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sz="1600" dirty="0" smtClean="0"/>
              <a:t>오른쪽 상단 아이콘을 터치합니다</a:t>
            </a:r>
            <a:r>
              <a:rPr lang="en-US" altLang="ko-KR" sz="1600" dirty="0" smtClean="0"/>
              <a:t>.</a:t>
            </a:r>
            <a:endParaRPr lang="ko-KR" altLang="en-US" sz="1600" dirty="0"/>
          </a:p>
        </p:txBody>
      </p:sp>
      <p:sp>
        <p:nvSpPr>
          <p:cNvPr id="15" name="직사각형 14"/>
          <p:cNvSpPr/>
          <p:nvPr/>
        </p:nvSpPr>
        <p:spPr>
          <a:xfrm>
            <a:off x="8836248" y="7545288"/>
            <a:ext cx="34559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sz="1600" dirty="0" smtClean="0"/>
              <a:t>오른쪽 탭에서 </a:t>
            </a:r>
            <a:r>
              <a:rPr lang="en-US" altLang="ko-KR" sz="1600" dirty="0" smtClean="0"/>
              <a:t>“</a:t>
            </a:r>
            <a:r>
              <a:rPr lang="ko-KR" altLang="en-US" sz="1600" dirty="0" err="1" smtClean="0"/>
              <a:t>내강의실</a:t>
            </a:r>
            <a:r>
              <a:rPr lang="en-US" altLang="ko-KR" sz="1600" dirty="0" smtClean="0"/>
              <a:t>”</a:t>
            </a:r>
            <a:r>
              <a:rPr lang="ko-KR" altLang="en-US" sz="1600" dirty="0" smtClean="0"/>
              <a:t>을</a:t>
            </a:r>
            <a:r>
              <a:rPr lang="en-US" altLang="ko-KR" sz="1600" dirty="0"/>
              <a:t> </a:t>
            </a:r>
            <a:r>
              <a:rPr lang="ko-KR" altLang="en-US" sz="1600" dirty="0" smtClean="0"/>
              <a:t>터치합니다</a:t>
            </a:r>
            <a:r>
              <a:rPr lang="en-US" altLang="ko-KR" sz="1600" dirty="0" smtClean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sz="1600" dirty="0" smtClean="0"/>
              <a:t>아래</a:t>
            </a:r>
            <a:r>
              <a:rPr lang="en-US" altLang="ko-KR" sz="1600" dirty="0"/>
              <a:t> </a:t>
            </a:r>
            <a:r>
              <a:rPr lang="ko-KR" altLang="en-US" sz="1600" dirty="0" smtClean="0"/>
              <a:t>나타난 탭에서 </a:t>
            </a:r>
            <a:r>
              <a:rPr lang="en-US" altLang="ko-KR" sz="1600" dirty="0" smtClean="0"/>
              <a:t>“</a:t>
            </a:r>
            <a:r>
              <a:rPr lang="ko-KR" altLang="en-US" sz="1600" dirty="0" smtClean="0"/>
              <a:t>학습중인 수업</a:t>
            </a:r>
            <a:r>
              <a:rPr lang="en-US" altLang="ko-KR" sz="1600" dirty="0" smtClean="0"/>
              <a:t>”</a:t>
            </a:r>
            <a:r>
              <a:rPr lang="ko-KR" altLang="en-US" sz="1600" dirty="0" smtClean="0"/>
              <a:t>을 터치합니다</a:t>
            </a:r>
            <a:r>
              <a:rPr lang="en-US" altLang="ko-KR" sz="1600" dirty="0" smtClean="0"/>
              <a:t>.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10996488" y="3512840"/>
            <a:ext cx="846063" cy="36004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1347416" y="4160912"/>
            <a:ext cx="2589368" cy="129614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76" b="5199"/>
          <a:stretch/>
        </p:blipFill>
        <p:spPr>
          <a:xfrm>
            <a:off x="1375082" y="6369097"/>
            <a:ext cx="2592964" cy="331601"/>
          </a:xfrm>
          <a:prstGeom prst="rect">
            <a:avLst/>
          </a:prstGeom>
        </p:spPr>
      </p:pic>
      <p:sp>
        <p:nvSpPr>
          <p:cNvPr id="20" name="직사각형 19"/>
          <p:cNvSpPr/>
          <p:nvPr/>
        </p:nvSpPr>
        <p:spPr>
          <a:xfrm>
            <a:off x="7504152" y="1928664"/>
            <a:ext cx="468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10996488" y="3882499"/>
            <a:ext cx="846064" cy="20590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8" name="그룹 17"/>
          <p:cNvGrpSpPr/>
          <p:nvPr/>
        </p:nvGrpSpPr>
        <p:grpSpPr>
          <a:xfrm>
            <a:off x="5307856" y="1928664"/>
            <a:ext cx="896595" cy="444837"/>
            <a:chOff x="5354844" y="2064097"/>
            <a:chExt cx="1033256" cy="512640"/>
          </a:xfrm>
        </p:grpSpPr>
        <p:sp>
          <p:nvSpPr>
            <p:cNvPr id="19" name="직사각형 18"/>
            <p:cNvSpPr/>
            <p:nvPr/>
          </p:nvSpPr>
          <p:spPr>
            <a:xfrm>
              <a:off x="5379864" y="2087103"/>
              <a:ext cx="1008236" cy="4896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4" name="그림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4844" y="2064097"/>
              <a:ext cx="1010859" cy="440631"/>
            </a:xfrm>
            <a:prstGeom prst="rect">
              <a:avLst/>
            </a:prstGeom>
          </p:spPr>
        </p:pic>
      </p:grpSp>
      <p:sp>
        <p:nvSpPr>
          <p:cNvPr id="28" name="직사각형 27"/>
          <p:cNvSpPr/>
          <p:nvPr/>
        </p:nvSpPr>
        <p:spPr>
          <a:xfrm>
            <a:off x="1419424" y="2072680"/>
            <a:ext cx="1008236" cy="489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144" y="2104392"/>
            <a:ext cx="1010859" cy="440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67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2"/>
          <a:srcRect b="33616"/>
          <a:stretch/>
        </p:blipFill>
        <p:spPr>
          <a:xfrm>
            <a:off x="9194261" y="1721309"/>
            <a:ext cx="2663988" cy="4959883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222222"/>
              </a:clrFrom>
              <a:clrTo>
                <a:srgbClr val="22222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8" r="28950" b="3821"/>
          <a:stretch/>
        </p:blipFill>
        <p:spPr>
          <a:xfrm>
            <a:off x="8982962" y="1208088"/>
            <a:ext cx="3165654" cy="604996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4277" y="1950300"/>
            <a:ext cx="2755605" cy="4554601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222222"/>
              </a:clrFrom>
              <a:clrTo>
                <a:srgbClr val="22222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8" r="28950" b="3821"/>
          <a:stretch/>
        </p:blipFill>
        <p:spPr>
          <a:xfrm>
            <a:off x="5022522" y="1227736"/>
            <a:ext cx="3165654" cy="6049962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8851" y="1736223"/>
            <a:ext cx="2676470" cy="4381158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222222"/>
              </a:clrFrom>
              <a:clrTo>
                <a:srgbClr val="22222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8" r="28950" b="3821"/>
          <a:stretch/>
        </p:blipFill>
        <p:spPr>
          <a:xfrm>
            <a:off x="1122058" y="1227736"/>
            <a:ext cx="3165654" cy="604996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b="1" dirty="0"/>
              <a:t>Ⅰ. </a:t>
            </a:r>
            <a:r>
              <a:rPr lang="ko-KR" altLang="en-US" b="1" dirty="0"/>
              <a:t>모바일 수강 안내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4939-5779-4D1E-891C-BF45280F82B0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976891" y="7517993"/>
            <a:ext cx="34559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en-US" altLang="ko-KR" sz="1600" dirty="0"/>
              <a:t>6</a:t>
            </a:r>
            <a:r>
              <a:rPr lang="ko-KR" altLang="en-US" sz="1600" dirty="0"/>
              <a:t>자리 숫자를 </a:t>
            </a:r>
            <a:r>
              <a:rPr lang="en-US" altLang="ko-KR" sz="1600" dirty="0"/>
              <a:t>60</a:t>
            </a:r>
            <a:r>
              <a:rPr lang="ko-KR" altLang="en-US" sz="1600" dirty="0"/>
              <a:t>초 이내 </a:t>
            </a:r>
            <a:r>
              <a:rPr lang="ko-KR" altLang="en-US" sz="1600" dirty="0" err="1"/>
              <a:t>인증창에</a:t>
            </a:r>
            <a:r>
              <a:rPr lang="ko-KR" altLang="en-US" sz="1600" dirty="0"/>
              <a:t> 입력합니다</a:t>
            </a:r>
            <a:r>
              <a:rPr lang="en-US" altLang="ko-KR" sz="1600" dirty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sz="1600" dirty="0"/>
              <a:t>입력허용시간이 촉박할 경우 기다려주시면 시간이 다시 </a:t>
            </a:r>
            <a:r>
              <a:rPr lang="en-US" altLang="ko-KR" sz="1600" dirty="0"/>
              <a:t>60</a:t>
            </a:r>
            <a:r>
              <a:rPr lang="ko-KR" altLang="en-US" sz="1600" dirty="0"/>
              <a:t>초로 갱신됩니다</a:t>
            </a:r>
            <a:r>
              <a:rPr lang="en-US" altLang="ko-KR" sz="1600" dirty="0"/>
              <a:t>.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4888052" y="7526704"/>
            <a:ext cx="34559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sz="1600" dirty="0" smtClean="0"/>
              <a:t>동영상 재생이 멈추면 오른쪽 넘기기 버튼을 터치합니다</a:t>
            </a:r>
            <a:r>
              <a:rPr lang="en-US" altLang="ko-KR" sz="1600" dirty="0" smtClean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sz="1600" dirty="0" smtClean="0"/>
              <a:t>동영상 재생 중에 목차로 돌아가려면 가운데 </a:t>
            </a:r>
            <a:r>
              <a:rPr lang="en-US" altLang="ko-KR" sz="1600" dirty="0" smtClean="0"/>
              <a:t>“</a:t>
            </a:r>
            <a:r>
              <a:rPr lang="ko-KR" altLang="en-US" sz="1600" dirty="0" smtClean="0"/>
              <a:t>목록보기</a:t>
            </a:r>
            <a:r>
              <a:rPr lang="en-US" altLang="ko-KR" sz="1600" dirty="0" smtClean="0"/>
              <a:t>”</a:t>
            </a:r>
            <a:r>
              <a:rPr lang="ko-KR" altLang="en-US" sz="1600" dirty="0" smtClean="0"/>
              <a:t>를 터치합니다</a:t>
            </a:r>
            <a:r>
              <a:rPr lang="en-US" altLang="ko-KR" sz="1600" dirty="0" smtClean="0"/>
              <a:t>.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8836248" y="7545288"/>
            <a:ext cx="34559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sz="1600" dirty="0" smtClean="0"/>
              <a:t>이전 </a:t>
            </a:r>
            <a:r>
              <a:rPr lang="ko-KR" altLang="en-US" sz="1600" dirty="0" err="1" smtClean="0"/>
              <a:t>차시의</a:t>
            </a:r>
            <a:r>
              <a:rPr lang="ko-KR" altLang="en-US" sz="1600" dirty="0" smtClean="0"/>
              <a:t> </a:t>
            </a:r>
            <a:r>
              <a:rPr lang="ko-KR" altLang="en-US" sz="1600" dirty="0" err="1" smtClean="0"/>
              <a:t>진도율</a:t>
            </a:r>
            <a:r>
              <a:rPr lang="ko-KR" altLang="en-US" sz="1600" dirty="0" smtClean="0"/>
              <a:t> </a:t>
            </a:r>
            <a:r>
              <a:rPr lang="en-US" altLang="ko-KR" sz="1600" dirty="0" smtClean="0"/>
              <a:t>100%</a:t>
            </a:r>
            <a:r>
              <a:rPr lang="ko-KR" altLang="en-US" sz="1600" dirty="0" smtClean="0"/>
              <a:t>가 되면 다음 강의를 재생할 수 있습니다</a:t>
            </a:r>
            <a:r>
              <a:rPr lang="en-US" altLang="ko-KR" sz="1600" dirty="0" smtClean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sz="1600" dirty="0" smtClean="0"/>
              <a:t>일일 최대 수강 </a:t>
            </a:r>
            <a:r>
              <a:rPr lang="ko-KR" altLang="en-US" sz="1600" dirty="0" err="1" smtClean="0"/>
              <a:t>차시</a:t>
            </a:r>
            <a:r>
              <a:rPr lang="ko-KR" altLang="en-US" sz="1600" dirty="0" smtClean="0"/>
              <a:t> 수는 </a:t>
            </a:r>
            <a:r>
              <a:rPr lang="en-US" altLang="ko-KR" sz="1600" dirty="0" smtClean="0"/>
              <a:t>8</a:t>
            </a:r>
            <a:r>
              <a:rPr lang="ko-KR" altLang="en-US" sz="1600" dirty="0" smtClean="0"/>
              <a:t>강입니다</a:t>
            </a:r>
            <a:r>
              <a:rPr lang="en-US" altLang="ko-KR" sz="1600" dirty="0" smtClean="0"/>
              <a:t>.</a:t>
            </a:r>
            <a:endParaRPr lang="en-US" altLang="ko-KR" sz="1600" dirty="0"/>
          </a:p>
        </p:txBody>
      </p:sp>
      <p:sp>
        <p:nvSpPr>
          <p:cNvPr id="16" name="직사각형 15"/>
          <p:cNvSpPr/>
          <p:nvPr/>
        </p:nvSpPr>
        <p:spPr>
          <a:xfrm>
            <a:off x="1343485" y="3044476"/>
            <a:ext cx="828000" cy="31231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7684120" y="5012372"/>
            <a:ext cx="277008" cy="31231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6436046" y="5241032"/>
            <a:ext cx="360000" cy="21602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10249246" y="3956608"/>
            <a:ext cx="603225" cy="31231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296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60" y="4601339"/>
            <a:ext cx="5652623" cy="4563669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/>
          <a:srcRect l="6877" r="5559"/>
          <a:stretch/>
        </p:blipFill>
        <p:spPr>
          <a:xfrm>
            <a:off x="1419424" y="5241032"/>
            <a:ext cx="4536504" cy="2710693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60" y="776536"/>
            <a:ext cx="5652623" cy="4563669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4"/>
          <a:srcRect r="69093" b="69093"/>
          <a:stretch/>
        </p:blipFill>
        <p:spPr>
          <a:xfrm>
            <a:off x="1356667" y="1443076"/>
            <a:ext cx="4587228" cy="2695399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b="1" dirty="0" smtClean="0"/>
              <a:t>Ⅱ. PC</a:t>
            </a:r>
            <a:r>
              <a:rPr lang="ko-KR" altLang="en-US" b="1" dirty="0" smtClean="0"/>
              <a:t> </a:t>
            </a:r>
            <a:r>
              <a:rPr lang="ko-KR" altLang="en-US" b="1" dirty="0"/>
              <a:t>수강 안내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4939-5779-4D1E-891C-BF45280F82B0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7415660" y="2469000"/>
            <a:ext cx="51652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/>
              <a:t>인터넷 </a:t>
            </a:r>
            <a:r>
              <a:rPr lang="ko-KR" altLang="en-US" dirty="0" err="1"/>
              <a:t>주소창에</a:t>
            </a:r>
            <a:r>
              <a:rPr lang="ko-KR" altLang="en-US" dirty="0"/>
              <a:t> </a:t>
            </a:r>
            <a:r>
              <a:rPr lang="en-US" altLang="ko-KR" dirty="0" smtClean="0"/>
              <a:t>www.keedu.co.kr </a:t>
            </a:r>
            <a:r>
              <a:rPr lang="ko-KR" altLang="en-US" dirty="0"/>
              <a:t>을 입력하세요</a:t>
            </a:r>
            <a:r>
              <a:rPr lang="en-US" altLang="ko-KR" dirty="0"/>
              <a:t>.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7420548" y="6212499"/>
            <a:ext cx="51603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/>
              <a:t>포털 사이트에 ‘</a:t>
            </a:r>
            <a:r>
              <a:rPr lang="ko-KR" altLang="en-US" dirty="0" err="1" smtClean="0"/>
              <a:t>한국이러닝교육원</a:t>
            </a:r>
            <a:r>
              <a:rPr lang="ko-KR" altLang="en-US" dirty="0" smtClean="0"/>
              <a:t>’</a:t>
            </a:r>
            <a:r>
              <a:rPr lang="ko-KR" altLang="en-US" dirty="0"/>
              <a:t>을 검색하셔도 됩니다</a:t>
            </a:r>
            <a:r>
              <a:rPr lang="en-US" altLang="ko-KR" dirty="0"/>
              <a:t>.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1779464" y="5247190"/>
            <a:ext cx="1368152" cy="4680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/>
        </p:nvSpPr>
        <p:spPr>
          <a:xfrm>
            <a:off x="2211512" y="1460648"/>
            <a:ext cx="1620000" cy="3240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205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2"/>
          <a:srcRect t="6718" b="10637"/>
          <a:stretch/>
        </p:blipFill>
        <p:spPr>
          <a:xfrm>
            <a:off x="1347416" y="5241032"/>
            <a:ext cx="4603692" cy="2664296"/>
          </a:xfrm>
          <a:prstGeom prst="rect">
            <a:avLst/>
          </a:prstGeom>
        </p:spPr>
      </p:pic>
      <p:pic>
        <p:nvPicPr>
          <p:cNvPr id="32" name="그림 3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60" y="4601339"/>
            <a:ext cx="5652623" cy="4563669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4"/>
          <a:srcRect l="42986" b="53060"/>
          <a:stretch/>
        </p:blipFill>
        <p:spPr>
          <a:xfrm>
            <a:off x="1347416" y="1424609"/>
            <a:ext cx="4604790" cy="2736303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38" y="776536"/>
            <a:ext cx="5652623" cy="4563669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b="1" dirty="0" smtClean="0"/>
              <a:t>Ⅱ. PC</a:t>
            </a:r>
            <a:r>
              <a:rPr lang="ko-KR" altLang="en-US" b="1" dirty="0" smtClean="0"/>
              <a:t> </a:t>
            </a:r>
            <a:r>
              <a:rPr lang="ko-KR" altLang="en-US" b="1" dirty="0"/>
              <a:t>수강 안내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4939-5779-4D1E-891C-BF45280F82B0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7415660" y="2192632"/>
            <a:ext cx="51652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smtClean="0"/>
              <a:t>오른쪽 상단에 </a:t>
            </a:r>
            <a:r>
              <a:rPr lang="en-US" altLang="ko-KR" dirty="0"/>
              <a:t>‘</a:t>
            </a:r>
            <a:r>
              <a:rPr lang="ko-KR" altLang="en-US" dirty="0" err="1"/>
              <a:t>내강의실</a:t>
            </a:r>
            <a:r>
              <a:rPr lang="en-US" altLang="ko-KR" dirty="0"/>
              <a:t>’</a:t>
            </a:r>
            <a:r>
              <a:rPr lang="ko-KR" altLang="en-US" dirty="0"/>
              <a:t>을 </a:t>
            </a:r>
            <a:r>
              <a:rPr lang="ko-KR" altLang="en-US" dirty="0" smtClean="0"/>
              <a:t>클릭합니다</a:t>
            </a:r>
            <a:r>
              <a:rPr lang="en-US" altLang="ko-KR" dirty="0" smtClean="0"/>
              <a:t>.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7408516" y="5385048"/>
            <a:ext cx="51603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/>
              <a:t>아이디와 비밀번호를 입력한 후 </a:t>
            </a:r>
            <a:r>
              <a:rPr lang="ko-KR" altLang="en-US" dirty="0" err="1"/>
              <a:t>로그인을</a:t>
            </a:r>
            <a:r>
              <a:rPr lang="ko-KR" altLang="en-US" dirty="0"/>
              <a:t> </a:t>
            </a:r>
            <a:r>
              <a:rPr lang="ko-KR" altLang="en-US" dirty="0" smtClean="0"/>
              <a:t>클릭합니다</a:t>
            </a:r>
            <a:r>
              <a:rPr lang="en-US" altLang="ko-KR" dirty="0" smtClean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endParaRPr lang="en-US" altLang="ko-KR" dirty="0"/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smtClean="0"/>
              <a:t>개강 전일 오후 </a:t>
            </a:r>
            <a:r>
              <a:rPr lang="en-US" altLang="ko-KR" dirty="0" smtClean="0"/>
              <a:t>5</a:t>
            </a:r>
            <a:r>
              <a:rPr lang="ko-KR" altLang="en-US" dirty="0" smtClean="0"/>
              <a:t>시에 로그인 정보가 </a:t>
            </a:r>
            <a:r>
              <a:rPr lang="ko-KR" altLang="en-US" dirty="0" err="1" smtClean="0"/>
              <a:t>알림톡으로</a:t>
            </a:r>
            <a:r>
              <a:rPr lang="ko-KR" altLang="en-US" dirty="0" smtClean="0"/>
              <a:t> 발송됩니다</a:t>
            </a:r>
            <a:r>
              <a:rPr lang="en-US" altLang="ko-KR" dirty="0" smtClean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endParaRPr lang="en-US" altLang="ko-KR" dirty="0"/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err="1" smtClean="0"/>
              <a:t>알림톡을</a:t>
            </a:r>
            <a:r>
              <a:rPr lang="ko-KR" altLang="en-US" dirty="0" smtClean="0"/>
              <a:t> 받지 못하신 경우 </a:t>
            </a:r>
            <a:r>
              <a:rPr lang="en-US" altLang="ko-KR" dirty="0" smtClean="0"/>
              <a:t>1544-4776</a:t>
            </a:r>
            <a:r>
              <a:rPr lang="ko-KR" altLang="en-US" dirty="0" smtClean="0"/>
              <a:t>으로 </a:t>
            </a:r>
            <a:r>
              <a:rPr lang="ko-KR" altLang="en-US" dirty="0" err="1" smtClean="0"/>
              <a:t>연락주시기</a:t>
            </a:r>
            <a:r>
              <a:rPr lang="ko-KR" altLang="en-US" dirty="0" smtClean="0"/>
              <a:t> 바랍니다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4155728" y="2324752"/>
            <a:ext cx="792088" cy="3960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700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l="14782" t="37701" r="15329"/>
          <a:stretch/>
        </p:blipFill>
        <p:spPr>
          <a:xfrm>
            <a:off x="1347416" y="5241032"/>
            <a:ext cx="4608512" cy="2690816"/>
          </a:xfrm>
          <a:prstGeom prst="rect">
            <a:avLst/>
          </a:prstGeom>
        </p:spPr>
      </p:pic>
      <p:pic>
        <p:nvPicPr>
          <p:cNvPr id="32" name="그림 3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60" y="4601339"/>
            <a:ext cx="5652623" cy="4563669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38" y="776536"/>
            <a:ext cx="5652623" cy="4563669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/>
          <a:srcRect l="3981" t="16428" r="387" b="12229"/>
          <a:stretch/>
        </p:blipFill>
        <p:spPr>
          <a:xfrm>
            <a:off x="1347416" y="1424608"/>
            <a:ext cx="4604789" cy="2654656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b="1" dirty="0" smtClean="0"/>
              <a:t>Ⅱ. PC</a:t>
            </a:r>
            <a:r>
              <a:rPr lang="ko-KR" altLang="en-US" b="1" dirty="0" smtClean="0"/>
              <a:t> </a:t>
            </a:r>
            <a:r>
              <a:rPr lang="ko-KR" altLang="en-US" b="1" dirty="0"/>
              <a:t>수강 안내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4939-5779-4D1E-891C-BF45280F82B0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7415660" y="1640632"/>
            <a:ext cx="516527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smtClean="0"/>
              <a:t>학습중인 수업에서 </a:t>
            </a:r>
            <a:r>
              <a:rPr lang="ko-KR" altLang="en-US" dirty="0" err="1" smtClean="0"/>
              <a:t>강의목록을</a:t>
            </a:r>
            <a:r>
              <a:rPr lang="ko-KR" altLang="en-US" dirty="0" smtClean="0"/>
              <a:t> 확인합니다</a:t>
            </a:r>
            <a:r>
              <a:rPr lang="en-US" altLang="ko-KR" dirty="0" smtClean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endParaRPr lang="en-US" altLang="ko-KR" dirty="0" smtClean="0"/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smtClean="0"/>
              <a:t>수강하고자 하는 강의의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학습하기</a:t>
            </a:r>
            <a:r>
              <a:rPr lang="en-US" altLang="ko-KR" dirty="0" smtClean="0"/>
              <a:t>’ </a:t>
            </a:r>
            <a:r>
              <a:rPr lang="ko-KR" altLang="en-US" dirty="0" smtClean="0"/>
              <a:t>버튼을 클릭합니다</a:t>
            </a:r>
            <a:r>
              <a:rPr lang="en-US" altLang="ko-KR" dirty="0" smtClean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endParaRPr lang="en-US" altLang="ko-KR" dirty="0"/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smtClean="0"/>
              <a:t>법정의무교육의 경우는 </a:t>
            </a:r>
            <a:r>
              <a:rPr lang="ko-KR" altLang="en-US" dirty="0" err="1" smtClean="0"/>
              <a:t>환급교육</a:t>
            </a:r>
            <a:r>
              <a:rPr lang="en-US" altLang="ko-KR" dirty="0" smtClean="0"/>
              <a:t>(</a:t>
            </a:r>
            <a:r>
              <a:rPr lang="ko-KR" altLang="en-US" dirty="0" smtClean="0"/>
              <a:t>직무교육</a:t>
            </a:r>
            <a:r>
              <a:rPr lang="en-US" altLang="ko-KR" dirty="0" smtClean="0"/>
              <a:t>) </a:t>
            </a:r>
            <a:r>
              <a:rPr lang="ko-KR" altLang="en-US" dirty="0" smtClean="0"/>
              <a:t>수강 후 순차적으로 강의를 들으실 수 있습니다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  <p:sp>
        <p:nvSpPr>
          <p:cNvPr id="15" name="직사각형 14"/>
          <p:cNvSpPr/>
          <p:nvPr/>
        </p:nvSpPr>
        <p:spPr>
          <a:xfrm>
            <a:off x="7420548" y="5661048"/>
            <a:ext cx="51603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smtClean="0"/>
              <a:t>수업 최초 </a:t>
            </a:r>
            <a:r>
              <a:rPr lang="en-US" altLang="ko-KR" dirty="0" smtClean="0"/>
              <a:t>1</a:t>
            </a:r>
            <a:r>
              <a:rPr lang="ko-KR" altLang="en-US" dirty="0" smtClean="0"/>
              <a:t>회는 본인인증이 필요합니다</a:t>
            </a:r>
            <a:r>
              <a:rPr lang="en-US" altLang="ko-KR" dirty="0" smtClean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endParaRPr lang="en-US" altLang="ko-KR" dirty="0" smtClean="0"/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smtClean="0"/>
              <a:t>휴대폰 인증 또는 </a:t>
            </a:r>
            <a:r>
              <a:rPr lang="ko-KR" altLang="en-US" dirty="0" err="1" smtClean="0"/>
              <a:t>아이핀</a:t>
            </a:r>
            <a:r>
              <a:rPr lang="ko-KR" altLang="en-US" dirty="0" smtClean="0"/>
              <a:t> 인증으로 진행합니다</a:t>
            </a:r>
            <a:r>
              <a:rPr lang="en-US" altLang="ko-KR" dirty="0" smtClean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endParaRPr lang="en-US" altLang="ko-KR" dirty="0"/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smtClean="0"/>
              <a:t>본인인증이 불가할 경우 </a:t>
            </a:r>
            <a:r>
              <a:rPr lang="en-US" altLang="ko-KR" dirty="0" smtClean="0"/>
              <a:t>1544-4776</a:t>
            </a:r>
            <a:r>
              <a:rPr lang="ko-KR" altLang="en-US" dirty="0" smtClean="0"/>
              <a:t>으로 연락주세요</a:t>
            </a:r>
            <a:r>
              <a:rPr lang="en-US" altLang="ko-KR" dirty="0" smtClean="0"/>
              <a:t>.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5523880" y="3626937"/>
            <a:ext cx="437536" cy="32301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89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6675" y="5262974"/>
            <a:ext cx="4545991" cy="2682096"/>
          </a:xfrm>
          <a:prstGeom prst="rect">
            <a:avLst/>
          </a:prstGeom>
        </p:spPr>
      </p:pic>
      <p:pic>
        <p:nvPicPr>
          <p:cNvPr id="32" name="그림 3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60" y="4601339"/>
            <a:ext cx="5652623" cy="456366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 t="7508" b="12167"/>
          <a:stretch/>
        </p:blipFill>
        <p:spPr>
          <a:xfrm>
            <a:off x="1337929" y="1424608"/>
            <a:ext cx="4558482" cy="2663933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38" y="776536"/>
            <a:ext cx="5652623" cy="4563669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b="1" dirty="0" smtClean="0"/>
              <a:t>Ⅱ. PC</a:t>
            </a:r>
            <a:r>
              <a:rPr lang="ko-KR" altLang="en-US" b="1" dirty="0" smtClean="0"/>
              <a:t> </a:t>
            </a:r>
            <a:r>
              <a:rPr lang="ko-KR" altLang="en-US" b="1" dirty="0"/>
              <a:t>수강 안내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4939-5779-4D1E-891C-BF45280F82B0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7415660" y="1412057"/>
            <a:ext cx="516527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en-US" altLang="ko-KR" dirty="0"/>
              <a:t>1</a:t>
            </a:r>
            <a:r>
              <a:rPr lang="ko-KR" altLang="en-US" dirty="0" err="1"/>
              <a:t>차시</a:t>
            </a:r>
            <a:r>
              <a:rPr lang="ko-KR" altLang="en-US" dirty="0"/>
              <a:t> 학습하기 버튼을 눌러 강의를 수강해 주세요</a:t>
            </a:r>
            <a:r>
              <a:rPr lang="en-US" altLang="ko-KR" dirty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endParaRPr lang="en-US" altLang="ko-KR" dirty="0"/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/>
              <a:t>각 </a:t>
            </a:r>
            <a:r>
              <a:rPr lang="ko-KR" altLang="en-US" dirty="0" err="1"/>
              <a:t>차시마다</a:t>
            </a:r>
            <a:r>
              <a:rPr lang="ko-KR" altLang="en-US" dirty="0"/>
              <a:t> </a:t>
            </a:r>
            <a:r>
              <a:rPr lang="ko-KR" altLang="en-US" dirty="0" err="1"/>
              <a:t>진도율</a:t>
            </a:r>
            <a:r>
              <a:rPr lang="ko-KR" altLang="en-US" dirty="0"/>
              <a:t> </a:t>
            </a:r>
            <a:r>
              <a:rPr lang="en-US" altLang="ko-KR" dirty="0"/>
              <a:t>100%</a:t>
            </a:r>
            <a:r>
              <a:rPr lang="ko-KR" altLang="en-US" dirty="0"/>
              <a:t>가 되면 다음 강의를 재생할 수 있습니다</a:t>
            </a:r>
            <a:r>
              <a:rPr lang="en-US" altLang="ko-KR" dirty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endParaRPr lang="en-US" altLang="ko-KR" dirty="0"/>
          </a:p>
        </p:txBody>
      </p:sp>
      <p:sp>
        <p:nvSpPr>
          <p:cNvPr id="15" name="직사각형 14"/>
          <p:cNvSpPr/>
          <p:nvPr/>
        </p:nvSpPr>
        <p:spPr>
          <a:xfrm>
            <a:off x="7420548" y="5661048"/>
            <a:ext cx="51603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smtClean="0"/>
              <a:t>왼쪽 상단 </a:t>
            </a:r>
            <a:r>
              <a:rPr lang="en-US" altLang="ko-KR" dirty="0" smtClean="0"/>
              <a:t>OTP </a:t>
            </a:r>
            <a:r>
              <a:rPr lang="ko-KR" altLang="en-US" dirty="0" smtClean="0"/>
              <a:t>호출 버튼을 클릭합니다</a:t>
            </a:r>
            <a:r>
              <a:rPr lang="en-US" altLang="ko-KR" dirty="0" smtClean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endParaRPr lang="en-US" altLang="ko-KR" dirty="0"/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smtClean="0"/>
              <a:t>화면에 보이는 </a:t>
            </a:r>
            <a:r>
              <a:rPr lang="en-US" altLang="ko-KR" dirty="0" smtClean="0"/>
              <a:t>6</a:t>
            </a:r>
            <a:r>
              <a:rPr lang="ko-KR" altLang="en-US" dirty="0" smtClean="0"/>
              <a:t>자리 숫자를 하단에 입력한 뒤 </a:t>
            </a:r>
            <a:r>
              <a:rPr lang="en-US" altLang="ko-KR" dirty="0" smtClean="0"/>
              <a:t>‘</a:t>
            </a:r>
            <a:r>
              <a:rPr lang="ko-KR" altLang="en-US" dirty="0" err="1" smtClean="0"/>
              <a:t>입력확인</a:t>
            </a:r>
            <a:r>
              <a:rPr lang="en-US" altLang="ko-KR" dirty="0" smtClean="0"/>
              <a:t>‘ </a:t>
            </a:r>
            <a:r>
              <a:rPr lang="ko-KR" altLang="en-US" dirty="0" smtClean="0"/>
              <a:t>버튼을 클릭합니다</a:t>
            </a:r>
            <a:r>
              <a:rPr lang="en-US" altLang="ko-KR" dirty="0" smtClean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endParaRPr lang="en-US" altLang="ko-KR" dirty="0" smtClean="0"/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smtClean="0"/>
              <a:t>한국산업인력공단에서 제공하는 </a:t>
            </a:r>
            <a:r>
              <a:rPr lang="en-US" altLang="ko-KR" dirty="0" smtClean="0"/>
              <a:t>OTP </a:t>
            </a:r>
            <a:r>
              <a:rPr lang="ko-KR" altLang="en-US" dirty="0" smtClean="0"/>
              <a:t>인증시스템은 부실 및 </a:t>
            </a:r>
            <a:r>
              <a:rPr lang="ko-KR" altLang="en-US" dirty="0" err="1" smtClean="0"/>
              <a:t>부정훈련을</a:t>
            </a:r>
            <a:r>
              <a:rPr lang="ko-KR" altLang="en-US" dirty="0" smtClean="0"/>
              <a:t> 예방하는 목적으로 제공되고 있습니다</a:t>
            </a:r>
            <a:r>
              <a:rPr lang="en-US" altLang="ko-KR" dirty="0" smtClean="0"/>
              <a:t>.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5149540" y="3800871"/>
            <a:ext cx="662372" cy="284761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1356006" y="5772252"/>
            <a:ext cx="567474" cy="29524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1350754" y="7697319"/>
            <a:ext cx="1508830" cy="284761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934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60" y="4601339"/>
            <a:ext cx="5652623" cy="456366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416" y="5222388"/>
            <a:ext cx="4608512" cy="2754948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7416" y="1424607"/>
            <a:ext cx="4608512" cy="2703587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38" y="776536"/>
            <a:ext cx="5652623" cy="4563669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b="1" dirty="0" smtClean="0"/>
              <a:t>Ⅱ. PC</a:t>
            </a:r>
            <a:r>
              <a:rPr lang="ko-KR" altLang="en-US" b="1" dirty="0" smtClean="0"/>
              <a:t> </a:t>
            </a:r>
            <a:r>
              <a:rPr lang="ko-KR" altLang="en-US" b="1" dirty="0"/>
              <a:t>수강 안내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4939-5779-4D1E-891C-BF45280F82B0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7415660" y="1496616"/>
            <a:ext cx="516527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err="1" smtClean="0"/>
              <a:t>인증완료시</a:t>
            </a:r>
            <a:r>
              <a:rPr lang="ko-KR" altLang="en-US" dirty="0" smtClean="0"/>
              <a:t> 동영상이 플레이 됩니다</a:t>
            </a:r>
            <a:r>
              <a:rPr lang="en-US" altLang="ko-KR" dirty="0" smtClean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endParaRPr lang="en-US" altLang="ko-KR" dirty="0"/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smtClean="0"/>
              <a:t>하루 최대 </a:t>
            </a:r>
            <a:r>
              <a:rPr lang="en-US" altLang="ko-KR" dirty="0" smtClean="0"/>
              <a:t>8</a:t>
            </a:r>
            <a:r>
              <a:rPr lang="ko-KR" altLang="en-US" dirty="0" smtClean="0"/>
              <a:t>강까지 수강 가능합니다</a:t>
            </a:r>
            <a:r>
              <a:rPr lang="en-US" altLang="ko-KR" dirty="0" smtClean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endParaRPr lang="en-US" altLang="ko-KR" dirty="0"/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/>
              <a:t>각 강마다 </a:t>
            </a:r>
            <a:r>
              <a:rPr lang="ko-KR" altLang="en-US" dirty="0" err="1"/>
              <a:t>진도율</a:t>
            </a:r>
            <a:r>
              <a:rPr lang="ko-KR" altLang="en-US" dirty="0"/>
              <a:t> </a:t>
            </a:r>
            <a:r>
              <a:rPr lang="en-US" altLang="ko-KR" dirty="0"/>
              <a:t>100%</a:t>
            </a:r>
            <a:r>
              <a:rPr lang="ko-KR" altLang="en-US" dirty="0"/>
              <a:t>가 되면 다음 강의를 재생할 수 있습니다</a:t>
            </a:r>
            <a:r>
              <a:rPr lang="en-US" altLang="ko-KR" dirty="0" smtClean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endParaRPr lang="en-US" altLang="ko-KR" dirty="0"/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smtClean="0"/>
              <a:t>전체 </a:t>
            </a:r>
            <a:r>
              <a:rPr lang="ko-KR" altLang="en-US" dirty="0" err="1" smtClean="0"/>
              <a:t>진도율</a:t>
            </a:r>
            <a:r>
              <a:rPr lang="ko-KR" altLang="en-US" dirty="0" smtClean="0"/>
              <a:t> </a:t>
            </a:r>
            <a:r>
              <a:rPr lang="en-US" altLang="ko-KR" dirty="0" smtClean="0"/>
              <a:t>80% </a:t>
            </a:r>
            <a:r>
              <a:rPr lang="ko-KR" altLang="en-US" dirty="0" smtClean="0"/>
              <a:t>이상 들어야 </a:t>
            </a:r>
            <a:r>
              <a:rPr lang="ko-KR" altLang="en-US" dirty="0" err="1" smtClean="0"/>
              <a:t>수료됩니다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  <p:sp>
        <p:nvSpPr>
          <p:cNvPr id="15" name="직사각형 14"/>
          <p:cNvSpPr/>
          <p:nvPr/>
        </p:nvSpPr>
        <p:spPr>
          <a:xfrm>
            <a:off x="7408516" y="5805064"/>
            <a:ext cx="516039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smtClean="0"/>
              <a:t>전체 </a:t>
            </a:r>
            <a:r>
              <a:rPr lang="ko-KR" altLang="en-US" dirty="0" err="1" smtClean="0"/>
              <a:t>진도율</a:t>
            </a:r>
            <a:r>
              <a:rPr lang="ko-KR" altLang="en-US" dirty="0" smtClean="0"/>
              <a:t> </a:t>
            </a:r>
            <a:r>
              <a:rPr lang="en-US" altLang="ko-KR" dirty="0" smtClean="0"/>
              <a:t>50%</a:t>
            </a:r>
            <a:r>
              <a:rPr lang="ko-KR" altLang="en-US" dirty="0" smtClean="0"/>
              <a:t>가 되면 진행단계평가를 볼 수 있습니다</a:t>
            </a:r>
            <a:r>
              <a:rPr lang="en-US" altLang="ko-KR" dirty="0" smtClean="0"/>
              <a:t>.</a:t>
            </a:r>
          </a:p>
          <a:p>
            <a:pPr marL="171429" indent="-171429" latinLnBrk="0">
              <a:buFont typeface="Wingdings" panose="05000000000000000000" pitchFamily="2" charset="2"/>
              <a:buChar char="§"/>
            </a:pPr>
            <a:endParaRPr lang="en-US" altLang="ko-KR" dirty="0"/>
          </a:p>
          <a:p>
            <a:pPr marL="171429" indent="-171429" latinLnBrk="0">
              <a:buFont typeface="Wingdings" panose="05000000000000000000" pitchFamily="2" charset="2"/>
              <a:buChar char="§"/>
            </a:pPr>
            <a:r>
              <a:rPr lang="ko-KR" altLang="en-US" dirty="0" smtClean="0"/>
              <a:t>상단에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응시하기</a:t>
            </a:r>
            <a:r>
              <a:rPr lang="en-US" altLang="ko-KR" dirty="0" smtClean="0"/>
              <a:t>‘ </a:t>
            </a:r>
            <a:r>
              <a:rPr lang="ko-KR" altLang="en-US" dirty="0" smtClean="0"/>
              <a:t>버튼을 클릭하거나 차시 옆에 생성된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평가응시</a:t>
            </a:r>
            <a:r>
              <a:rPr lang="en-US" altLang="ko-KR" dirty="0" smtClean="0"/>
              <a:t>’ </a:t>
            </a:r>
            <a:r>
              <a:rPr lang="ko-KR" altLang="en-US" dirty="0" smtClean="0"/>
              <a:t>버튼을 클릭합니다</a:t>
            </a:r>
            <a:r>
              <a:rPr lang="en-US" altLang="ko-KR" dirty="0" smtClean="0"/>
              <a:t>.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5163840" y="7687912"/>
            <a:ext cx="735168" cy="26205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1851472" y="5267007"/>
            <a:ext cx="792088" cy="43323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629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맑은 고딕"/>
        <a:ea typeface="나눔바른고딕"/>
        <a:cs typeface=""/>
      </a:majorFont>
      <a:minorFont>
        <a:latin typeface="맑은 고딕"/>
        <a:ea typeface="나눔바른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5923</TotalTime>
  <Words>491</Words>
  <Application>Microsoft Office PowerPoint</Application>
  <PresentationFormat>사용자 지정</PresentationFormat>
  <Paragraphs>94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5" baseType="lpstr">
      <vt:lpstr>맑은 고딕</vt:lpstr>
      <vt:lpstr>나눔바른고딕</vt:lpstr>
      <vt:lpstr>Wingdings</vt:lpstr>
      <vt:lpstr>Arial</vt:lpstr>
      <vt:lpstr>Office 테마</vt:lpstr>
      <vt:lpstr>한국이러닝교육원 수강안내문</vt:lpstr>
      <vt:lpstr>Ⅰ. 모바일 수강 안내</vt:lpstr>
      <vt:lpstr>Ⅰ. 모바일 수강 안내</vt:lpstr>
      <vt:lpstr>Ⅰ. 모바일 수강 안내</vt:lpstr>
      <vt:lpstr>Ⅱ. PC 수강 안내</vt:lpstr>
      <vt:lpstr>Ⅱ. PC 수강 안내</vt:lpstr>
      <vt:lpstr>Ⅱ. PC 수강 안내</vt:lpstr>
      <vt:lpstr>Ⅱ. PC 수강 안내</vt:lpstr>
      <vt:lpstr>Ⅱ. PC 수강 안내</vt:lpstr>
      <vt:lpstr>Ⅱ. PC 수강 안내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kehrd 수강안내문 (학습자용)</dc:title>
  <dc:creator>나인혜</dc:creator>
  <cp:lastModifiedBy>Windows 사용자</cp:lastModifiedBy>
  <cp:revision>386</cp:revision>
  <cp:lastPrinted>2020-06-26T02:47:40Z</cp:lastPrinted>
  <dcterms:created xsi:type="dcterms:W3CDTF">2017-03-31T00:05:49Z</dcterms:created>
  <dcterms:modified xsi:type="dcterms:W3CDTF">2021-01-14T08:40:32Z</dcterms:modified>
</cp:coreProperties>
</file>